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8" r:id="rId3"/>
    <p:sldId id="275" r:id="rId4"/>
    <p:sldId id="262" r:id="rId5"/>
    <p:sldId id="272" r:id="rId6"/>
    <p:sldId id="263" r:id="rId7"/>
    <p:sldId id="270" r:id="rId8"/>
    <p:sldId id="257" r:id="rId9"/>
    <p:sldId id="273" r:id="rId10"/>
    <p:sldId id="271" r:id="rId11"/>
    <p:sldId id="274" r:id="rId12"/>
    <p:sldId id="276" r:id="rId13"/>
    <p:sldId id="268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C319D-957D-45D1-B139-D707B660DC31}" type="datetimeFigureOut">
              <a:rPr lang="pt-BR" smtClean="0"/>
              <a:t>28/10/2023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97F0E-E9ED-48EA-BBEC-E1A13E5001A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8519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7172B-433F-424F-AE2C-73FE84B2B375}" type="datetime1">
              <a:rPr lang="pt-BR" smtClean="0"/>
              <a:t>28/10/2023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Fotos: Agência Senado/Sinclair Maia-Anatel/sites das Agências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56CF3-774B-4FF9-A80B-10206A18489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5349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1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FB7C-E2D3-44F1-B475-4910A787007D}" type="datetime1">
              <a:rPr lang="pt-BR" smtClean="0"/>
              <a:t>28/10/2023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Fotos: Agência Senado/Sinclair Maia-Anatel/sites das Agências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56CF3-774B-4FF9-A80B-10206A18489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953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1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3EF0D-8F70-4753-9467-EFD274CDC660}" type="datetime1">
              <a:rPr lang="pt-BR" smtClean="0"/>
              <a:t>28/10/2023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Fotos: Agência Senado/Sinclair Maia-Anatel/sites das Agências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56CF3-774B-4FF9-A80B-10206A18489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843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100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D45C0-5A69-4E32-AB7F-1A7F06E2401F}" type="datetime1">
              <a:rPr lang="pt-BR" smtClean="0"/>
              <a:t>28/10/2023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Fotos: Agência Senado/Sinclair Maia-Anatel/sites das Agências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56CF3-774B-4FF9-A80B-10206A18489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123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100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FDEA3-695F-410E-B5D7-B36E63FFCC46}" type="datetime1">
              <a:rPr lang="pt-BR" smtClean="0"/>
              <a:t>28/10/2023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Fotos: Agência Senado/Sinclair Maia-Anatel/sites das Agências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56CF3-774B-4FF9-A80B-10206A18489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480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100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6AAC-6039-4ECB-BC2C-25EEDA73A5C1}" type="datetime1">
              <a:rPr lang="pt-BR" smtClean="0"/>
              <a:t>28/10/2023</a:t>
            </a:fld>
            <a:endParaRPr lang="pt-B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Fotos: Agência Senado/Sinclair Maia-Anatel/sites das Agências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56CF3-774B-4FF9-A80B-10206A18489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447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100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524C-1FB7-4431-972A-0BBC4F6CC1CB}" type="datetime1">
              <a:rPr lang="pt-BR" smtClean="0"/>
              <a:t>28/10/2023</a:t>
            </a:fld>
            <a:endParaRPr lang="pt-B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Fotos: Agência Senado/Sinclair Maia-Anatel/sites das Agências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56CF3-774B-4FF9-A80B-10206A18489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942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100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F717-5CF8-4961-A8A7-6957DA2AE3BD}" type="datetime1">
              <a:rPr lang="pt-BR" smtClean="0"/>
              <a:t>28/10/2023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Fotos: Agência Senado/Sinclair Maia-Anatel/sites das Agências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56CF3-774B-4FF9-A80B-10206A18489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750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1000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DE5A-DC71-4890-89A2-E551387330E9}" type="datetime1">
              <a:rPr lang="pt-BR" smtClean="0"/>
              <a:t>28/10/2023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Fotos: Agência Senado/Sinclair Maia-Anatel/sites das Agências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56CF3-774B-4FF9-A80B-10206A18489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437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1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44F1B-D1E1-4893-9EC0-026A8133273E}" type="datetime1">
              <a:rPr lang="pt-BR" smtClean="0"/>
              <a:t>28/10/2023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Fotos: Agência Senado/Sinclair Maia-Anatel/sites das Agências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56CF3-774B-4FF9-A80B-10206A18489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107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1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3FDA-B502-4985-83D7-7663B3994994}" type="datetime1">
              <a:rPr lang="pt-BR" smtClean="0"/>
              <a:t>28/10/2023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Fotos: Agência Senado/Sinclair Maia-Anatel/sites das Agências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56CF3-774B-4FF9-A80B-10206A18489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1263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1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2236E-F4BB-496E-9FE2-E2D875D89651}" type="datetime1">
              <a:rPr lang="pt-BR" smtClean="0"/>
              <a:t>28/10/2023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Fotos: Agência Senado/Sinclair Maia-Anatel/sites das Agências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56CF3-774B-4FF9-A80B-10206A18489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409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1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99E4-0B8A-4546-A9FF-0DF5331B55B8}" type="datetime1">
              <a:rPr lang="pt-BR" smtClean="0"/>
              <a:t>28/10/2023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Fotos: Agência Senado/Sinclair Maia-Anatel/sites das Agências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56CF3-774B-4FF9-A80B-10206A18489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6644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1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5938-1FC7-43DA-8D20-EB4CBE6FFA1A}" type="datetime1">
              <a:rPr lang="pt-BR" smtClean="0"/>
              <a:t>28/10/2023</a:t>
            </a:fld>
            <a:endParaRPr lang="pt-B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Fotos: Agência Senado/Sinclair Maia-Anatel/sites das Agências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56CF3-774B-4FF9-A80B-10206A18489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884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1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7DD0-9A7C-41DF-A93F-2692CA001DDE}" type="datetime1">
              <a:rPr lang="pt-BR" smtClean="0"/>
              <a:t>28/10/2023</a:t>
            </a:fld>
            <a:endParaRPr lang="pt-BR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Fotos: Agência Senado/Sinclair Maia-Anatel/sites das Agências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56CF3-774B-4FF9-A80B-10206A18489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431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1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1AAF-5D6B-4F47-ACE9-F9DD7363BF4C}" type="datetime1">
              <a:rPr lang="pt-BR" smtClean="0"/>
              <a:t>28/10/2023</a:t>
            </a:fld>
            <a:endParaRPr lang="pt-BR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Fotos: Agência Senado/Sinclair Maia-Anatel/sites das Agências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56CF3-774B-4FF9-A80B-10206A18489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429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1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AF3F-AD8E-482E-B767-52092E42E467}" type="datetime1">
              <a:rPr lang="pt-BR" smtClean="0"/>
              <a:t>28/10/2023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Fotos: Agência Senado/Sinclair Maia-Anatel/sites das Agências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56CF3-774B-4FF9-A80B-10206A18489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2508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1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8D0BCCF-3F31-416A-BCFD-2DA7749A4986}" type="datetime1">
              <a:rPr lang="pt-BR" smtClean="0"/>
              <a:t>28/10/2023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pt-BR" dirty="0"/>
              <a:t>Fotos: Agência Senado/Sinclair Maia-Anatel/sites das Agências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56CF3-774B-4FF9-A80B-10206A18489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34211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1000">
        <p:circle/>
      </p:transition>
    </mc:Fallback>
  </mc:AlternateConten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22475" y="1744395"/>
            <a:ext cx="9203140" cy="3937273"/>
          </a:xfrm>
        </p:spPr>
        <p:txBody>
          <a:bodyPr>
            <a:normAutofit fontScale="90000"/>
          </a:bodyPr>
          <a:lstStyle/>
          <a:p>
            <a:r>
              <a:rPr lang="pt-BR" b="1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</a:rPr>
              <a:t>O MAIOR PATRIMÔNIO DAS AGÊNCIAS REGULADORAS FEDERAIS...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109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1000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FAAD04D-1C1B-5425-ADA8-F3827A95E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263" y="1181687"/>
            <a:ext cx="6237502" cy="5578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13D7B37B-2C67-A8C0-4AEA-79AADCF97A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55"/>
          <a:stretch/>
        </p:blipFill>
        <p:spPr bwMode="auto">
          <a:xfrm>
            <a:off x="89096" y="-1"/>
            <a:ext cx="5773332" cy="5036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207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1000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2C52BB4-196A-E60B-F8B6-E59235269B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7" r="12512" b="4952"/>
          <a:stretch/>
        </p:blipFill>
        <p:spPr bwMode="auto">
          <a:xfrm>
            <a:off x="107851" y="374736"/>
            <a:ext cx="4724400" cy="2438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24050C2-5C13-1C92-C5B0-176FFC528B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702" y="3795437"/>
            <a:ext cx="5415520" cy="2865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2C0773A-7304-C5F5-26C0-74BC6B5571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9" t="25344" r="15158" b="4881"/>
          <a:stretch/>
        </p:blipFill>
        <p:spPr bwMode="auto">
          <a:xfrm>
            <a:off x="124565" y="4733925"/>
            <a:ext cx="3867150" cy="21240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DEC5743F-A212-5292-E461-C2CE6720DCC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7" t="20025"/>
          <a:stretch/>
        </p:blipFill>
        <p:spPr bwMode="auto">
          <a:xfrm>
            <a:off x="5852702" y="1013185"/>
            <a:ext cx="5415520" cy="24345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2E98B7AD-D602-6E25-EEB1-0854C6F874B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8" t="-313" r="36678" b="45870"/>
          <a:stretch/>
        </p:blipFill>
        <p:spPr bwMode="auto">
          <a:xfrm>
            <a:off x="2699927" y="2813135"/>
            <a:ext cx="3152775" cy="19207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625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1000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8221" y="1388120"/>
            <a:ext cx="8947150" cy="3921080"/>
          </a:xfrm>
          <a:prstGeom prst="rect">
            <a:avLst/>
          </a:prstGeom>
        </p:spPr>
      </p:pic>
      <p:sp>
        <p:nvSpPr>
          <p:cNvPr id="3" name="Espaço Reservado para Rodapé 1">
            <a:extLst>
              <a:ext uri="{FF2B5EF4-FFF2-40B4-BE49-F238E27FC236}">
                <a16:creationId xmlns:a16="http://schemas.microsoft.com/office/drawing/2014/main" id="{453BD4AB-6949-8245-CEE9-6FA330B4CED7}"/>
              </a:ext>
            </a:extLst>
          </p:cNvPr>
          <p:cNvSpPr txBox="1">
            <a:spLocks/>
          </p:cNvSpPr>
          <p:nvPr/>
        </p:nvSpPr>
        <p:spPr>
          <a:xfrm>
            <a:off x="595532" y="6054788"/>
            <a:ext cx="11000935" cy="5950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pt-BR"/>
            </a:defPPr>
            <a:lvl1pPr marL="0" algn="l" defTabSz="914400" rtl="0" eaLnBrk="1" latinLnBrk="0" hangingPunct="1"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dirty="0"/>
              <a:t>Fotos: Agência Senado/Sinclair Maia-Anatel/divulgação sites das Agências/Assessoria de Comunicação da ANTAQ /internet/O Globo/divulgação/ Marcelo Camargo/Agência Brasil/ Raylton Alves / Banco de Imagens ANA</a:t>
            </a:r>
          </a:p>
        </p:txBody>
      </p:sp>
    </p:spTree>
    <p:extLst>
      <p:ext uri="{BB962C8B-B14F-4D97-AF65-F5344CB8AC3E}">
        <p14:creationId xmlns:p14="http://schemas.microsoft.com/office/powerpoint/2010/main" val="387367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1000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7F82F946-73A8-1317-2BC4-59E3A97D82BC}"/>
              </a:ext>
            </a:extLst>
          </p:cNvPr>
          <p:cNvSpPr txBox="1"/>
          <p:nvPr/>
        </p:nvSpPr>
        <p:spPr>
          <a:xfrm>
            <a:off x="1153551" y="4869992"/>
            <a:ext cx="952382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/>
              <a:t>Associação dos Servidores e demais Trabalhadores </a:t>
            </a:r>
          </a:p>
          <a:p>
            <a:pPr algn="ctr"/>
            <a:r>
              <a:rPr lang="pt-BR" dirty="0"/>
              <a:t>da Agência Nacional de Saúde Suplementar </a:t>
            </a:r>
          </a:p>
          <a:p>
            <a:pPr algn="ctr"/>
            <a:r>
              <a:rPr lang="pt-BR" dirty="0"/>
              <a:t>28/10/2023</a:t>
            </a:r>
          </a:p>
        </p:txBody>
      </p:sp>
      <p:pic>
        <p:nvPicPr>
          <p:cNvPr id="1026" name="image9.png">
            <a:extLst>
              <a:ext uri="{FF2B5EF4-FFF2-40B4-BE49-F238E27FC236}">
                <a16:creationId xmlns:a16="http://schemas.microsoft.com/office/drawing/2014/main" id="{45E91375-21F7-C9A0-5623-3926DF753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051" y="2396274"/>
            <a:ext cx="6770801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33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1000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" r="1" b="15990"/>
          <a:stretch/>
        </p:blipFill>
        <p:spPr>
          <a:xfrm>
            <a:off x="407971" y="116347"/>
            <a:ext cx="5874150" cy="3777841"/>
          </a:xfrm>
        </p:spPr>
      </p:pic>
      <p:pic>
        <p:nvPicPr>
          <p:cNvPr id="6" name="Espaço Reservado para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547" y="1266093"/>
            <a:ext cx="5399636" cy="3812716"/>
          </a:xfrm>
          <a:prstGeom prst="rect">
            <a:avLst/>
          </a:prstGeom>
        </p:spPr>
      </p:pic>
      <p:pic>
        <p:nvPicPr>
          <p:cNvPr id="13" name="Espaço Reservado para Conteúdo 3">
            <a:extLst>
              <a:ext uri="{FF2B5EF4-FFF2-40B4-BE49-F238E27FC236}">
                <a16:creationId xmlns:a16="http://schemas.microsoft.com/office/drawing/2014/main" id="{255A50A0-496B-BBDA-B914-509A966EC3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780" y="3894188"/>
            <a:ext cx="4680000" cy="286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06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1000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05054A44-EB63-4108-4116-EF5F9C49B1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" t="15050" r="1928" b="-335"/>
          <a:stretch/>
        </p:blipFill>
        <p:spPr bwMode="auto">
          <a:xfrm>
            <a:off x="2307102" y="3236733"/>
            <a:ext cx="5191613" cy="36212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2C92AB1-D9FB-77CE-90C9-A42A74B710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" t="18815" r="2634" b="2399"/>
          <a:stretch/>
        </p:blipFill>
        <p:spPr bwMode="auto">
          <a:xfrm>
            <a:off x="36928" y="84404"/>
            <a:ext cx="4893169" cy="31523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8D2A74E6-3BD9-A24F-2FCD-E8244F5FE4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7" t="26338" r="9690" b="13148"/>
          <a:stretch/>
        </p:blipFill>
        <p:spPr bwMode="auto">
          <a:xfrm>
            <a:off x="7498714" y="1125416"/>
            <a:ext cx="4597727" cy="23982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8353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1000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3">
            <a:extLst>
              <a:ext uri="{FF2B5EF4-FFF2-40B4-BE49-F238E27FC236}">
                <a16:creationId xmlns:a16="http://schemas.microsoft.com/office/drawing/2014/main" id="{A6B8BC1C-F836-881D-1BCD-3BB0DDF40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94" y="1827454"/>
            <a:ext cx="6311705" cy="3853074"/>
          </a:xfrm>
          <a:prstGeom prst="rect">
            <a:avLst/>
          </a:prstGeom>
        </p:spPr>
      </p:pic>
      <p:pic>
        <p:nvPicPr>
          <p:cNvPr id="6" name="Espaço Reservado para Conteúdo 3">
            <a:extLst>
              <a:ext uri="{FF2B5EF4-FFF2-40B4-BE49-F238E27FC236}">
                <a16:creationId xmlns:a16="http://schemas.microsoft.com/office/drawing/2014/main" id="{901F9153-F0D5-E2FA-C2D4-D2D37BDCB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67754" cy="3555098"/>
          </a:xfrm>
          <a:prstGeom prst="rect">
            <a:avLst/>
          </a:prstGeom>
        </p:spPr>
      </p:pic>
      <p:pic>
        <p:nvPicPr>
          <p:cNvPr id="8" name="Espaço Reservado para Conteúdo 3">
            <a:extLst>
              <a:ext uri="{FF2B5EF4-FFF2-40B4-BE49-F238E27FC236}">
                <a16:creationId xmlns:a16="http://schemas.microsoft.com/office/drawing/2014/main" id="{59970A3E-4491-DE81-27ED-4BF84E41D4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55098"/>
            <a:ext cx="5767754" cy="330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87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1000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9B772D95-29AA-04B4-6BB3-DA7FC17ABD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0" t="48366" r="14982" b="11286"/>
          <a:stretch/>
        </p:blipFill>
        <p:spPr bwMode="auto">
          <a:xfrm>
            <a:off x="4283807" y="1621978"/>
            <a:ext cx="3009900" cy="2971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CB37D68-6042-5E7D-F7C3-05FC688EB0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7" t="5319" r="15334" b="13642"/>
          <a:stretch/>
        </p:blipFill>
        <p:spPr bwMode="auto">
          <a:xfrm>
            <a:off x="178703" y="292247"/>
            <a:ext cx="4114800" cy="24669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5A69E878-A2B6-32E4-FE02-E43A4CBDC4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7" t="21948" r="14275"/>
          <a:stretch/>
        </p:blipFill>
        <p:spPr bwMode="auto">
          <a:xfrm>
            <a:off x="7908194" y="4486909"/>
            <a:ext cx="4171950" cy="23710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F203B9B5-943B-6F35-66DB-1B45CA196E4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" t="21649"/>
          <a:stretch/>
        </p:blipFill>
        <p:spPr bwMode="auto">
          <a:xfrm>
            <a:off x="40299" y="4593778"/>
            <a:ext cx="4976935" cy="22642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74315908-636A-8243-746C-F2F3CE67219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88" r="5985" b="7133"/>
          <a:stretch/>
        </p:blipFill>
        <p:spPr bwMode="auto">
          <a:xfrm>
            <a:off x="7293707" y="901847"/>
            <a:ext cx="4786437" cy="17511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1070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1000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ço Reservado para Conteúdo 3">
            <a:extLst>
              <a:ext uri="{FF2B5EF4-FFF2-40B4-BE49-F238E27FC236}">
                <a16:creationId xmlns:a16="http://schemas.microsoft.com/office/drawing/2014/main" id="{03DD977D-49FB-D0C2-059A-1EE5213545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9" y="327361"/>
            <a:ext cx="6390534" cy="3836675"/>
          </a:xfrm>
          <a:prstGeom prst="rect">
            <a:avLst/>
          </a:prstGeom>
        </p:spPr>
      </p:pic>
      <p:pic>
        <p:nvPicPr>
          <p:cNvPr id="10" name="Espaço Reservado para Conteúdo 3">
            <a:extLst>
              <a:ext uri="{FF2B5EF4-FFF2-40B4-BE49-F238E27FC236}">
                <a16:creationId xmlns:a16="http://schemas.microsoft.com/office/drawing/2014/main" id="{70602950-2BB2-F57F-6D34-F6B8272163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373" y="3273284"/>
            <a:ext cx="5436254" cy="347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65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1000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474D14AB-A711-3775-D7AD-5EDDE48B2A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0" t="13806" r="2282" b="230"/>
          <a:stretch/>
        </p:blipFill>
        <p:spPr bwMode="auto">
          <a:xfrm>
            <a:off x="7035608" y="4046073"/>
            <a:ext cx="4962525" cy="26098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00EDC60-925E-733B-5D50-08400BEB0C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79" r="1400" b="-258"/>
          <a:stretch/>
        </p:blipFill>
        <p:spPr bwMode="auto">
          <a:xfrm>
            <a:off x="254288" y="4059237"/>
            <a:ext cx="5324475" cy="2667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8141283F-05B7-FA7B-7FB2-A00D44FDD6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" t="20651" r="7397"/>
          <a:stretch/>
        </p:blipFill>
        <p:spPr bwMode="auto">
          <a:xfrm>
            <a:off x="254288" y="133375"/>
            <a:ext cx="4705350" cy="24155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EC2D9987-2AF4-34B6-5B58-72D26C899A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68" t="14394" r="24506"/>
          <a:stretch/>
        </p:blipFill>
        <p:spPr bwMode="auto">
          <a:xfrm>
            <a:off x="4927312" y="1440033"/>
            <a:ext cx="2409825" cy="2606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B6A26F1F-345B-AB4A-652C-E5AFE9CACED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6" r="3339" b="12948"/>
          <a:stretch/>
        </p:blipFill>
        <p:spPr bwMode="auto">
          <a:xfrm>
            <a:off x="7352859" y="979172"/>
            <a:ext cx="4705350" cy="25342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6063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1000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353" y="3438852"/>
            <a:ext cx="5140718" cy="3419148"/>
          </a:xfrm>
        </p:spPr>
      </p:pic>
      <p:pic>
        <p:nvPicPr>
          <p:cNvPr id="6" name="Espaço Reservado para Conteú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268" y="1177115"/>
            <a:ext cx="5140718" cy="4112337"/>
          </a:xfrm>
          <a:prstGeom prst="rect">
            <a:avLst/>
          </a:prstGeom>
        </p:spPr>
      </p:pic>
      <p:pic>
        <p:nvPicPr>
          <p:cNvPr id="3" name="Espaço Reservado para Conteúdo 3">
            <a:extLst>
              <a:ext uri="{FF2B5EF4-FFF2-40B4-BE49-F238E27FC236}">
                <a16:creationId xmlns:a16="http://schemas.microsoft.com/office/drawing/2014/main" id="{5B324CE9-DFF0-AF92-3BA8-67BBB9A66A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014268" cy="363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56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1000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772529" y="2883877"/>
            <a:ext cx="88204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relaxedInset"/>
            </a:sp3d>
          </a:bodyPr>
          <a:lstStyle/>
          <a:p>
            <a:pPr algn="ctr"/>
            <a:r>
              <a:rPr lang="pt-BR" sz="5400" b="1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</a:rPr>
              <a:t>...SÃO SEUS SERVIDORES!</a:t>
            </a:r>
          </a:p>
        </p:txBody>
      </p:sp>
    </p:spTree>
    <p:extLst>
      <p:ext uri="{BB962C8B-B14F-4D97-AF65-F5344CB8AC3E}">
        <p14:creationId xmlns:p14="http://schemas.microsoft.com/office/powerpoint/2010/main" val="395948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1000">
        <p:circl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Í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Í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397</TotalTime>
  <Words>65</Words>
  <Application>Microsoft Office PowerPoint</Application>
  <PresentationFormat>Widescreen</PresentationFormat>
  <Paragraphs>6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Wingdings 3</vt:lpstr>
      <vt:lpstr>Íon</vt:lpstr>
      <vt:lpstr>O MAIOR PATRIMÔNIO DAS AGÊNCIAS REGULADORAS FEDERAIS...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FÓRUM DAS ASSOCIAÇÕES DE SERVIDORES DAS AGÊNCIAS REGULADORAS FEDERAIS</dc:title>
  <dc:creator>Particular</dc:creator>
  <cp:lastModifiedBy>Marluce Cristina Iotte de Almeida Chrispim</cp:lastModifiedBy>
  <cp:revision>17</cp:revision>
  <dcterms:created xsi:type="dcterms:W3CDTF">2021-10-25T19:41:13Z</dcterms:created>
  <dcterms:modified xsi:type="dcterms:W3CDTF">2023-10-28T19:22:52Z</dcterms:modified>
</cp:coreProperties>
</file>