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8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2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0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9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6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tans.org.br/social/" TargetMode="External"/><Relationship Id="rId2" Type="http://schemas.openxmlformats.org/officeDocument/2006/relationships/hyperlink" Target="mailto:assetans@assetans.org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062771"/>
          </a:xfrm>
        </p:spPr>
        <p:txBody>
          <a:bodyPr/>
          <a:lstStyle/>
          <a:p>
            <a:r>
              <a:rPr lang="pt-BR" dirty="0"/>
              <a:t>ASSETANS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Informações, sugestões e críticas relativas à proposta de regulamentação dos Mecanismos Financeiros de Regulação: Coparticipação e Franquia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4C82C4-C209-4070-B808-E4A73493B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60" y="758952"/>
            <a:ext cx="4657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C82C6-DAAC-44C3-A6EE-A98E378B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46" y="2095500"/>
            <a:ext cx="8241323" cy="266700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sz="3600" dirty="0" err="1"/>
              <a:t>Email</a:t>
            </a:r>
            <a:r>
              <a:rPr lang="pt-BR" sz="3600" dirty="0"/>
              <a:t>: </a:t>
            </a:r>
            <a:r>
              <a:rPr lang="pt-BR" sz="3600" dirty="0">
                <a:hlinkClick r:id="rId2"/>
              </a:rPr>
              <a:t>assetans@assetans.org.br</a:t>
            </a:r>
            <a:endParaRPr lang="pt-BR" sz="3600" dirty="0"/>
          </a:p>
          <a:p>
            <a:r>
              <a:rPr lang="pt-BR" sz="3600" dirty="0"/>
              <a:t>Site: </a:t>
            </a:r>
            <a:r>
              <a:rPr lang="pt-BR" sz="3600" dirty="0">
                <a:hlinkClick r:id="rId3"/>
              </a:rPr>
              <a:t>http://www.assetans.org.br/social/</a:t>
            </a:r>
            <a:endParaRPr lang="pt-BR" sz="3600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6F0F15-45D1-4C13-A722-49BE65401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92" y="422031"/>
            <a:ext cx="4708976" cy="12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704611"/>
            <a:ext cx="10058400" cy="1450757"/>
          </a:xfrm>
        </p:spPr>
        <p:txBody>
          <a:bodyPr/>
          <a:lstStyle/>
          <a:p>
            <a:pPr algn="ctr"/>
            <a:r>
              <a:rPr lang="pt-BR" dirty="0"/>
              <a:t>Fator moderador e proteção do consumidor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3" y="3330730"/>
            <a:ext cx="10554574" cy="2952839"/>
          </a:xfrm>
        </p:spPr>
        <p:txBody>
          <a:bodyPr>
            <a:normAutofit/>
          </a:bodyPr>
          <a:lstStyle/>
          <a:p>
            <a:r>
              <a:rPr lang="pt-BR" dirty="0"/>
              <a:t>As decisões da DICOL vêm mostrando que a proteção do consumidor (agente vulnerável na relação operadora-médico-paciente) precisa ser revista no âmbito decisório da saúde suplementar;</a:t>
            </a:r>
          </a:p>
          <a:p>
            <a:r>
              <a:rPr lang="pt-BR" dirty="0"/>
              <a:t> Tal afirmação se baseia na retirada da lista elencada originalmente pela área técnica da DIPRO*, do problema/lacuna regulatória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</a:rPr>
              <a:t>Permite a cobrança de fator moderador em procedimentos relacionados a tratamento continuo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”.</a:t>
            </a:r>
          </a:p>
          <a:p>
            <a:endParaRPr lang="pt-BR" dirty="0"/>
          </a:p>
          <a:p>
            <a:r>
              <a:rPr lang="pt-BR" sz="1400" dirty="0"/>
              <a:t>(*) </a:t>
            </a:r>
            <a:r>
              <a:rPr lang="pt-BR" sz="1400" b="1" dirty="0"/>
              <a:t>Definição do problema/lacuna regulatória apresentado pelo Grupo Técnico, instituído pelo Boletim de Serviço, Ano 15, n.º 54, de 30/04/2015.</a:t>
            </a:r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D0FEB0-7401-4BB2-9FF5-4896C9AE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0524"/>
            <a:ext cx="4657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754" y="1038583"/>
            <a:ext cx="10058400" cy="824265"/>
          </a:xfrm>
        </p:spPr>
        <p:txBody>
          <a:bodyPr/>
          <a:lstStyle/>
          <a:p>
            <a:r>
              <a:rPr lang="pt-BR" dirty="0"/>
              <a:t>O que pesa mais para o consumidor?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4029656"/>
              </p:ext>
            </p:extLst>
          </p:nvPr>
        </p:nvGraphicFramePr>
        <p:xfrm>
          <a:off x="604661" y="2019300"/>
          <a:ext cx="518477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775">
                  <a:extLst>
                    <a:ext uri="{9D8B030D-6E8A-4147-A177-3AD203B41FA5}">
                      <a16:colId xmlns:a16="http://schemas.microsoft.com/office/drawing/2014/main" val="1398397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Definição do problema apresentado pelo Grupo Técnico da DIPRO, instituído pelo Boletim de Serviço, Ano 15, n.º 54, de 30/04/2015.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5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Presença de dilema entre o uso Mecanismo de Regulação que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desincentive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Risco Moral, estimulando o uso consciente e a redução de acesso de serviços de saúde necessários a assistência à saúde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81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Presença de lacunas regulatórias no Normativo vigente que trata do uso de Mecanismo de Regulação.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51692"/>
                  </a:ext>
                </a:extLst>
              </a:tr>
            </a:tbl>
          </a:graphicData>
        </a:graphic>
      </p:graphicFrame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0170876"/>
              </p:ext>
            </p:extLst>
          </p:nvPr>
        </p:nvGraphicFramePr>
        <p:xfrm>
          <a:off x="6231090" y="2019300"/>
          <a:ext cx="5150908" cy="440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0908">
                  <a:extLst>
                    <a:ext uri="{9D8B030D-6E8A-4147-A177-3AD203B41FA5}">
                      <a16:colId xmlns:a16="http://schemas.microsoft.com/office/drawing/2014/main" val="3139025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Definição do problema, apresentado no Relatório de Análise de Impacto Regulatório, da Assessoria Normativa da DIDES, de Março de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54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Presença de dilema entre o uso Mecanismo de Regulação que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desincentive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Risco Moral, estimulando o uso consciente e a redução de acesso de serviços de saúde necessários a assistência à saúde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1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Presença de lacunas regulatórias no Normativo vigente que trata do uso de Mecanismo de Regulação.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32830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3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Franquia raramente é usada nos Planos Médico Hospitalares</a:t>
                      </a:r>
                      <a:r>
                        <a:rPr lang="pt-BR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2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(isso não é um problema, mas sim uma constatação)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15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estabelece regras claras para cobrança de fator moderador em internação;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71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estabelece limites para a cobrança de fator moderador para consultas, exames, terapias e internações;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estabelece limites para a cobrança de fator moderador para consultas, exames, terapias e internações;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86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define o que é Fator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Restritor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Severo 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124417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09379"/>
              </p:ext>
            </p:extLst>
          </p:nvPr>
        </p:nvGraphicFramePr>
        <p:xfrm>
          <a:off x="604661" y="3949573"/>
          <a:ext cx="5184775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775">
                  <a:extLst>
                    <a:ext uri="{9D8B030D-6E8A-4147-A177-3AD203B41FA5}">
                      <a16:colId xmlns:a16="http://schemas.microsoft.com/office/drawing/2014/main" val="3835231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Lacunas/falhas Regulatórias, apresentadas </a:t>
                      </a:r>
                      <a:r>
                        <a:rPr lang="pt-BR" sz="1600" b="1" dirty="0"/>
                        <a:t>pelo Grupo Técnico da DIPRO, instituído pelo Boletim de Serviço, Ano 15, n.º 54, de 30/04/2015.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8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pt-BR" alt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estabelece regras claras para cobrança de fator moderador em internação;</a:t>
                      </a:r>
                      <a:endParaRPr lang="pt-B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8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estabelece limites para a cobrança de fator moderador para consultas, exames, terapias e internações;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77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define o que é Fator </a:t>
                      </a:r>
                      <a:r>
                        <a:rPr lang="pt-BR" alt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Restritor</a:t>
                      </a:r>
                      <a:r>
                        <a:rPr lang="pt-BR" alt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Severo;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5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Permite a cobrança de fator moderador em procedimentos relacionados a tratamentos contínuos</a:t>
                      </a:r>
                      <a:endParaRPr lang="pt-BR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061381"/>
                  </a:ext>
                </a:extLst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90" y="3939540"/>
            <a:ext cx="1349304" cy="824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1797858-6082-4E54-BA45-3350F247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711" y="110841"/>
            <a:ext cx="3508886" cy="9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1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019" y="129822"/>
            <a:ext cx="7390227" cy="1450757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Sobre as implicação de se considerar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a ausência de planos com franquia como um problema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2" y="1862667"/>
            <a:ext cx="10554574" cy="4865511"/>
          </a:xfrm>
        </p:spPr>
        <p:txBody>
          <a:bodyPr>
            <a:normAutofit fontScale="92500" lnSpcReduction="20000"/>
          </a:bodyPr>
          <a:lstStyle/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Ainda sobre os apontamento do Grupo Técnico da DIPRO, instituído pelo Boletim de Serviço, Ano 15, n.º 54, de 30/04/2015.</a:t>
            </a:r>
          </a:p>
          <a:p>
            <a:r>
              <a:rPr lang="pt-BR" b="1" dirty="0"/>
              <a:t>Foi desconsiderado o Parecer nº 414/2013/GECOS/PROGE – ANS/PGF da Procuradoria Geral junto à ANS</a:t>
            </a:r>
            <a:r>
              <a:rPr lang="pt-BR" dirty="0"/>
              <a:t>, que evidencia, levando-se em consideração os limites estabelecidos pela Lei 9.656/98 quanto à impossibilidade de pagamento integral de procedimentos por parte do beneficiário de plano de saúde. O que na prática torna não aplicável ao setor de saúde suplementar o modelo de “franquia” do mercado de seguros e/ou mercado de saúde americano (franquia no mercado de seguros corresponderia  ao valor que o consumidor tem que pagar ao prestador antes da operadora de plano de saúde assumir os custos).</a:t>
            </a:r>
          </a:p>
          <a:p>
            <a:endParaRPr lang="pt-BR" dirty="0"/>
          </a:p>
          <a:p>
            <a:r>
              <a:rPr lang="x-none" sz="2400" b="1" dirty="0"/>
              <a:t>Conclusão do Parecer 414/2013/GECOS/PROGE da Procuradoria Federal junto à ANS: </a:t>
            </a:r>
            <a:endParaRPr lang="pt-BR" sz="2400" b="1" dirty="0"/>
          </a:p>
          <a:p>
            <a:r>
              <a:rPr lang="x-none" sz="24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x-none" sz="2400" b="1" i="1" dirty="0">
                <a:solidFill>
                  <a:schemeClr val="accent4">
                    <a:lumMod val="75000"/>
                  </a:schemeClr>
                </a:solidFill>
              </a:rPr>
              <a:t>Pelo exposto, considerando a previsão do inciso I, do art 1º da Lei 9.656/98, entende-se que a definição do conceito de franquia pela ANS deve atentar para a  vedação legal de que a assistência (o procedimento) seja custeada integralmente pelo consumidor, além das demais restrições inerentes a qualquer fator de moderação (como, por exemplo, não ser capaz de restringir a utilização de beneficiários)”.</a:t>
            </a:r>
            <a:endParaRPr lang="pt-BR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17EB0D-B69F-4401-B3F7-AAFADF69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381" y="331615"/>
            <a:ext cx="351160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4041" y="286603"/>
            <a:ext cx="7548667" cy="1450757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Sobre as implicações de não ter sido considerado a falha regulatória “</a:t>
            </a:r>
            <a:r>
              <a:rPr lang="pt-BR" altLang="pt-BR" sz="2800" dirty="0">
                <a:solidFill>
                  <a:schemeClr val="accent1">
                    <a:lumMod val="75000"/>
                  </a:schemeClr>
                </a:solidFill>
              </a:rPr>
              <a:t>Permite a cobrança de fator moderador em procedimentos relacionados a tratamentos contínuos”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97561" y="2139904"/>
            <a:ext cx="5189857" cy="576262"/>
          </a:xfrm>
        </p:spPr>
        <p:txBody>
          <a:bodyPr/>
          <a:lstStyle/>
          <a:p>
            <a:r>
              <a:rPr lang="pt-BR" dirty="0"/>
              <a:t>ANO 2016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3420762"/>
              </p:ext>
            </p:extLst>
          </p:nvPr>
        </p:nvGraphicFramePr>
        <p:xfrm>
          <a:off x="634041" y="4499935"/>
          <a:ext cx="4586090" cy="1700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045">
                  <a:extLst>
                    <a:ext uri="{9D8B030D-6E8A-4147-A177-3AD203B41FA5}">
                      <a16:colId xmlns:a16="http://schemas.microsoft.com/office/drawing/2014/main" val="3944014530"/>
                    </a:ext>
                  </a:extLst>
                </a:gridCol>
                <a:gridCol w="2293045">
                  <a:extLst>
                    <a:ext uri="{9D8B030D-6E8A-4147-A177-3AD203B41FA5}">
                      <a16:colId xmlns:a16="http://schemas.microsoft.com/office/drawing/2014/main" val="2836807411"/>
                    </a:ext>
                  </a:extLst>
                </a:gridCol>
              </a:tblGrid>
              <a:tr h="28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sem coparticipação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com coparticipação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345967"/>
                  </a:ext>
                </a:extLst>
              </a:tr>
              <a:tr h="2815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R$ 1.733,95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R$ 1.560,55+ R$ 406,93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89855"/>
                  </a:ext>
                </a:extLst>
              </a:tr>
              <a:tr h="2815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Anual: R$ 20.807,40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Anual: R$ 23.609,80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361561"/>
                  </a:ext>
                </a:extLst>
              </a:tr>
              <a:tr h="56310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 da Operadora com assistência: R$ 10.265,00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Gasto da Operadora com assistência: R$  5.381,80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394503"/>
                  </a:ext>
                </a:extLst>
              </a:tr>
            </a:tbl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74483199"/>
              </p:ext>
            </p:extLst>
          </p:nvPr>
        </p:nvGraphicFramePr>
        <p:xfrm>
          <a:off x="6402662" y="2112609"/>
          <a:ext cx="5360360" cy="106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755">
                  <a:extLst>
                    <a:ext uri="{9D8B030D-6E8A-4147-A177-3AD203B41FA5}">
                      <a16:colId xmlns:a16="http://schemas.microsoft.com/office/drawing/2014/main" val="3928249702"/>
                    </a:ext>
                  </a:extLst>
                </a:gridCol>
                <a:gridCol w="1002140">
                  <a:extLst>
                    <a:ext uri="{9D8B030D-6E8A-4147-A177-3AD203B41FA5}">
                      <a16:colId xmlns:a16="http://schemas.microsoft.com/office/drawing/2014/main" val="426370116"/>
                    </a:ext>
                  </a:extLst>
                </a:gridCol>
                <a:gridCol w="1191102">
                  <a:extLst>
                    <a:ext uri="{9D8B030D-6E8A-4147-A177-3AD203B41FA5}">
                      <a16:colId xmlns:a16="http://schemas.microsoft.com/office/drawing/2014/main" val="480779259"/>
                    </a:ext>
                  </a:extLst>
                </a:gridCol>
                <a:gridCol w="1232285">
                  <a:extLst>
                    <a:ext uri="{9D8B030D-6E8A-4147-A177-3AD203B41FA5}">
                      <a16:colId xmlns:a16="http://schemas.microsoft.com/office/drawing/2014/main" val="965811240"/>
                    </a:ext>
                  </a:extLst>
                </a:gridCol>
                <a:gridCol w="931078">
                  <a:extLst>
                    <a:ext uri="{9D8B030D-6E8A-4147-A177-3AD203B41FA5}">
                      <a16:colId xmlns:a16="http://schemas.microsoft.com/office/drawing/2014/main" val="1542872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Consultas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Consultas Isentas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(anexo RN433)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Consultas com </a:t>
                      </a:r>
                      <a:r>
                        <a:rPr lang="pt-BR" sz="1100" dirty="0" err="1">
                          <a:effectLst/>
                        </a:rPr>
                        <a:t>copagamento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Valor a ser pago pelo beneficiário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pago pela operadora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732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 consultas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(R$848,00)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 consultas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(R$231,27)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 consultas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(R$616,72)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40% coparticipação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R$246,68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R$ 601,32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20602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33522"/>
              </p:ext>
            </p:extLst>
          </p:nvPr>
        </p:nvGraphicFramePr>
        <p:xfrm>
          <a:off x="6402662" y="3892893"/>
          <a:ext cx="5360360" cy="1957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731">
                  <a:extLst>
                    <a:ext uri="{9D8B030D-6E8A-4147-A177-3AD203B41FA5}">
                      <a16:colId xmlns:a16="http://schemas.microsoft.com/office/drawing/2014/main" val="3836644977"/>
                    </a:ext>
                  </a:extLst>
                </a:gridCol>
                <a:gridCol w="1087014">
                  <a:extLst>
                    <a:ext uri="{9D8B030D-6E8A-4147-A177-3AD203B41FA5}">
                      <a16:colId xmlns:a16="http://schemas.microsoft.com/office/drawing/2014/main" val="703610199"/>
                    </a:ext>
                  </a:extLst>
                </a:gridCol>
                <a:gridCol w="1201134">
                  <a:extLst>
                    <a:ext uri="{9D8B030D-6E8A-4147-A177-3AD203B41FA5}">
                      <a16:colId xmlns:a16="http://schemas.microsoft.com/office/drawing/2014/main" val="2982829837"/>
                    </a:ext>
                  </a:extLst>
                </a:gridCol>
                <a:gridCol w="1252858">
                  <a:extLst>
                    <a:ext uri="{9D8B030D-6E8A-4147-A177-3AD203B41FA5}">
                      <a16:colId xmlns:a16="http://schemas.microsoft.com/office/drawing/2014/main" val="2563048347"/>
                    </a:ext>
                  </a:extLst>
                </a:gridCol>
                <a:gridCol w="946623">
                  <a:extLst>
                    <a:ext uri="{9D8B030D-6E8A-4147-A177-3AD203B41FA5}">
                      <a16:colId xmlns:a16="http://schemas.microsoft.com/office/drawing/2014/main" val="3637916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Exames e Terapias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Exames e terapias isentos (anexo RN433)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Exames e terapias com franquia pronto socorro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Valor a ser pago pelo beneficiário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Valor pago pela operadora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483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 exames e terapias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(R$ 9.417,00)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 exames Mamografia (40808033) R$54,00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Lipidograma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(40302750)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R$ 21,68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Total: R$ 75,68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 atendimentos em pronto socorro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(10101039)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R$ 500 X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Total: R$ 1500,00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40% coparticipação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R$ 3.136,52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Franquia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R$ 1500,00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Total: R$ 4.636,52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R$ 4.780,48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90975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864529" y="1916033"/>
            <a:ext cx="4846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Simulação com base em dados reais</a:t>
            </a:r>
          </a:p>
          <a:p>
            <a:pPr lvl="0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Beneficiária, 63 anos, diagnosticada com</a:t>
            </a:r>
          </a:p>
          <a:p>
            <a:pPr lvl="0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 câncer de mama, em tratamento</a:t>
            </a:r>
          </a:p>
          <a:p>
            <a:endParaRPr lang="pt-BR" dirty="0"/>
          </a:p>
        </p:txBody>
      </p:sp>
      <p:pic>
        <p:nvPicPr>
          <p:cNvPr id="12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41" y="2881442"/>
            <a:ext cx="4586090" cy="16162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2684FB2-D92E-4CC2-B28B-FA6CAFF1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359" y="436689"/>
            <a:ext cx="351160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816" y="807332"/>
            <a:ext cx="3547533" cy="1326268"/>
          </a:xfrm>
        </p:spPr>
        <p:txBody>
          <a:bodyPr>
            <a:normAutofit fontScale="90000"/>
          </a:bodyPr>
          <a:lstStyle/>
          <a:p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4000" dirty="0"/>
            </a:br>
            <a:r>
              <a:rPr lang="pt-BR" sz="3100" dirty="0"/>
              <a:t>Problemas encontrados no extrato e anexo RN 433: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77615"/>
              </p:ext>
            </p:extLst>
          </p:nvPr>
        </p:nvGraphicFramePr>
        <p:xfrm>
          <a:off x="4488637" y="1907259"/>
          <a:ext cx="6479822" cy="4625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330">
                  <a:extLst>
                    <a:ext uri="{9D8B030D-6E8A-4147-A177-3AD203B41FA5}">
                      <a16:colId xmlns:a16="http://schemas.microsoft.com/office/drawing/2014/main" val="2228871330"/>
                    </a:ext>
                  </a:extLst>
                </a:gridCol>
                <a:gridCol w="1383234">
                  <a:extLst>
                    <a:ext uri="{9D8B030D-6E8A-4147-A177-3AD203B41FA5}">
                      <a16:colId xmlns:a16="http://schemas.microsoft.com/office/drawing/2014/main" val="4160246531"/>
                    </a:ext>
                  </a:extLst>
                </a:gridCol>
                <a:gridCol w="3717258">
                  <a:extLst>
                    <a:ext uri="{9D8B030D-6E8A-4147-A177-3AD203B41FA5}">
                      <a16:colId xmlns:a16="http://schemas.microsoft.com/office/drawing/2014/main" val="3262184877"/>
                    </a:ext>
                  </a:extLst>
                </a:gridCol>
              </a:tblGrid>
              <a:tr h="834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Quantidade: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Codigo TUSS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Procedimento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034713"/>
                  </a:ext>
                </a:extLst>
              </a:tr>
              <a:tr h="1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90400034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Infusão de medicamento não oncológico para pacientes </a:t>
                      </a:r>
                      <a:r>
                        <a:rPr lang="pt-BR" sz="1800" dirty="0" err="1">
                          <a:effectLst/>
                        </a:rPr>
                        <a:t>oncologicos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01048"/>
                  </a:ext>
                </a:extLst>
              </a:tr>
              <a:tr h="1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20104430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Terapia antineoplasica oral para tratamento do cances_TISS_ROL_2014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26487"/>
                  </a:ext>
                </a:extLst>
              </a:tr>
              <a:tr h="1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98972336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Pacote de </a:t>
                      </a:r>
                      <a:r>
                        <a:rPr lang="pt-BR" sz="1800" dirty="0" err="1">
                          <a:effectLst/>
                        </a:rPr>
                        <a:t>heparinização</a:t>
                      </a:r>
                      <a:r>
                        <a:rPr lang="pt-BR" sz="1800" dirty="0">
                          <a:effectLst/>
                        </a:rPr>
                        <a:t> de </a:t>
                      </a:r>
                      <a:r>
                        <a:rPr lang="pt-BR" sz="1800" dirty="0" err="1">
                          <a:effectLst/>
                        </a:rPr>
                        <a:t>Porth</a:t>
                      </a:r>
                      <a:r>
                        <a:rPr lang="pt-BR" sz="1800" dirty="0">
                          <a:effectLst/>
                        </a:rPr>
                        <a:t> (por agulha) - Quimioterapia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897359"/>
                  </a:ext>
                </a:extLst>
              </a:tr>
            </a:tbl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395817" y="2610693"/>
            <a:ext cx="3547533" cy="3600311"/>
          </a:xfrm>
        </p:spPr>
        <p:txBody>
          <a:bodyPr/>
          <a:lstStyle/>
          <a:p>
            <a:r>
              <a:rPr lang="pt-BR" sz="1600" dirty="0"/>
              <a:t>Os exames abaixo, vinculados à quimioterapia, não puderam ser isentados, uma vez que o código TUSS deles não estão previstos no anexo da RN 433.</a:t>
            </a:r>
          </a:p>
          <a:p>
            <a:endParaRPr lang="pt-BR" sz="1600" dirty="0"/>
          </a:p>
          <a:p>
            <a:r>
              <a:rPr lang="pt-BR" sz="1600" dirty="0"/>
              <a:t>O Extrato de Utilização inclui os procedimentos de pronto-socorro junto aos procedimentos de Exames e Terapias, o que dificulta a conferência por parte do consumidor.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F5D439-9344-49FB-8DB0-FA34A43D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3" y="343996"/>
            <a:ext cx="351160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680" y="215110"/>
            <a:ext cx="7061982" cy="1450757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Sobre as implicações de não ter sido considerado a falha regulatória “</a:t>
            </a:r>
            <a:r>
              <a:rPr lang="pt-BR" altLang="pt-BR" sz="2800" b="1" dirty="0">
                <a:solidFill>
                  <a:schemeClr val="accent1">
                    <a:lumMod val="75000"/>
                  </a:schemeClr>
                </a:solidFill>
              </a:rPr>
              <a:t>Permite a cobrança de fator moderador em procedimentos relacionados a tratamentos contínuos”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88318" y="2425698"/>
            <a:ext cx="5189857" cy="576262"/>
          </a:xfrm>
        </p:spPr>
        <p:txBody>
          <a:bodyPr/>
          <a:lstStyle/>
          <a:p>
            <a:r>
              <a:rPr lang="pt-BR" dirty="0"/>
              <a:t>ANO 2017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2122878"/>
              </p:ext>
            </p:extLst>
          </p:nvPr>
        </p:nvGraphicFramePr>
        <p:xfrm>
          <a:off x="889022" y="4549106"/>
          <a:ext cx="4294150" cy="1716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7075">
                  <a:extLst>
                    <a:ext uri="{9D8B030D-6E8A-4147-A177-3AD203B41FA5}">
                      <a16:colId xmlns:a16="http://schemas.microsoft.com/office/drawing/2014/main" val="2840399165"/>
                    </a:ext>
                  </a:extLst>
                </a:gridCol>
                <a:gridCol w="2147075">
                  <a:extLst>
                    <a:ext uri="{9D8B030D-6E8A-4147-A177-3AD203B41FA5}">
                      <a16:colId xmlns:a16="http://schemas.microsoft.com/office/drawing/2014/main" val="876714378"/>
                    </a:ext>
                  </a:extLst>
                </a:gridCol>
              </a:tblGrid>
              <a:tr h="676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Plano sem coparticipação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Plano com coparticipação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859478"/>
                  </a:ext>
                </a:extLst>
              </a:tr>
              <a:tr h="257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R$ 1.733,95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R$ 1.560,55+ R$ 646,89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541711"/>
                  </a:ext>
                </a:extLst>
              </a:tr>
              <a:tr h="257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Anual: R$ 20.807,40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Anual: R$ 26.489,38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815564"/>
                  </a:ext>
                </a:extLst>
              </a:tr>
              <a:tr h="52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Gasto da Operadora com assistência: R$ 45.695,86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Gasto da Operadora com assistência: R$  37.933,08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016591"/>
                  </a:ext>
                </a:extLst>
              </a:tr>
            </a:tbl>
          </a:graphicData>
        </a:graphic>
      </p:graphicFrame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7309918"/>
              </p:ext>
            </p:extLst>
          </p:nvPr>
        </p:nvGraphicFramePr>
        <p:xfrm>
          <a:off x="6402662" y="2007481"/>
          <a:ext cx="5574849" cy="881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919">
                  <a:extLst>
                    <a:ext uri="{9D8B030D-6E8A-4147-A177-3AD203B41FA5}">
                      <a16:colId xmlns:a16="http://schemas.microsoft.com/office/drawing/2014/main" val="849802412"/>
                    </a:ext>
                  </a:extLst>
                </a:gridCol>
                <a:gridCol w="1042240">
                  <a:extLst>
                    <a:ext uri="{9D8B030D-6E8A-4147-A177-3AD203B41FA5}">
                      <a16:colId xmlns:a16="http://schemas.microsoft.com/office/drawing/2014/main" val="3002642518"/>
                    </a:ext>
                  </a:extLst>
                </a:gridCol>
                <a:gridCol w="1238762">
                  <a:extLst>
                    <a:ext uri="{9D8B030D-6E8A-4147-A177-3AD203B41FA5}">
                      <a16:colId xmlns:a16="http://schemas.microsoft.com/office/drawing/2014/main" val="349204977"/>
                    </a:ext>
                  </a:extLst>
                </a:gridCol>
                <a:gridCol w="1281594">
                  <a:extLst>
                    <a:ext uri="{9D8B030D-6E8A-4147-A177-3AD203B41FA5}">
                      <a16:colId xmlns:a16="http://schemas.microsoft.com/office/drawing/2014/main" val="1496943286"/>
                    </a:ext>
                  </a:extLst>
                </a:gridCol>
                <a:gridCol w="968334">
                  <a:extLst>
                    <a:ext uri="{9D8B030D-6E8A-4147-A177-3AD203B41FA5}">
                      <a16:colId xmlns:a16="http://schemas.microsoft.com/office/drawing/2014/main" val="4208618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Consultas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Consultas Isentas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(anexo RN433)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Consultas com copagamento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Valor a ser pago pelo beneficiário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pago pela operadora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461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 consultas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(R$720,00)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 consultas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(R$160,00)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 consultas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(R$560,00)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40% coparticipação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R$224,00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R$ 496,00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276501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556463" y="1814441"/>
            <a:ext cx="3626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Simulação com base em dados reais</a:t>
            </a:r>
          </a:p>
          <a:p>
            <a:pPr lvl="0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Beneficiária, 63 anos, diagnosticada com câncer de mama, em tratamento</a:t>
            </a:r>
          </a:p>
          <a:p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06613"/>
              </p:ext>
            </p:extLst>
          </p:nvPr>
        </p:nvGraphicFramePr>
        <p:xfrm>
          <a:off x="6402662" y="3375564"/>
          <a:ext cx="5574849" cy="177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653">
                  <a:extLst>
                    <a:ext uri="{9D8B030D-6E8A-4147-A177-3AD203B41FA5}">
                      <a16:colId xmlns:a16="http://schemas.microsoft.com/office/drawing/2014/main" val="3551647690"/>
                    </a:ext>
                  </a:extLst>
                </a:gridCol>
                <a:gridCol w="1130510">
                  <a:extLst>
                    <a:ext uri="{9D8B030D-6E8A-4147-A177-3AD203B41FA5}">
                      <a16:colId xmlns:a16="http://schemas.microsoft.com/office/drawing/2014/main" val="3344419699"/>
                    </a:ext>
                  </a:extLst>
                </a:gridCol>
                <a:gridCol w="1249196">
                  <a:extLst>
                    <a:ext uri="{9D8B030D-6E8A-4147-A177-3AD203B41FA5}">
                      <a16:colId xmlns:a16="http://schemas.microsoft.com/office/drawing/2014/main" val="2759791713"/>
                    </a:ext>
                  </a:extLst>
                </a:gridCol>
                <a:gridCol w="1302990">
                  <a:extLst>
                    <a:ext uri="{9D8B030D-6E8A-4147-A177-3AD203B41FA5}">
                      <a16:colId xmlns:a16="http://schemas.microsoft.com/office/drawing/2014/main" val="861011721"/>
                    </a:ext>
                  </a:extLst>
                </a:gridCol>
                <a:gridCol w="984500">
                  <a:extLst>
                    <a:ext uri="{9D8B030D-6E8A-4147-A177-3AD203B41FA5}">
                      <a16:colId xmlns:a16="http://schemas.microsoft.com/office/drawing/2014/main" val="2402540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Exames e Terapias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Exames e terapias isentos (anexo RN433)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Exames e terapias com franquia pronto socorro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a ser pago pelo beneficiário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pago pela operadora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897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86 exames e terapias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(R$ 8.969,54)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 exames 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Hemoglobina Glicada (40302075) R$11,98 x2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Total: R$ 23,96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atendimentos em pronto socorro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(10101039)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R$ 500 X 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Total: R$ 4.000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40% coparticipação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R$ 1.978,23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Franquia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R$ 4.000,00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Total: R$ 5.978,23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R$ 2.991,30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315899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60587"/>
              </p:ext>
            </p:extLst>
          </p:nvPr>
        </p:nvGraphicFramePr>
        <p:xfrm>
          <a:off x="6402661" y="5403518"/>
          <a:ext cx="5574850" cy="701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960">
                  <a:extLst>
                    <a:ext uri="{9D8B030D-6E8A-4147-A177-3AD203B41FA5}">
                      <a16:colId xmlns:a16="http://schemas.microsoft.com/office/drawing/2014/main" val="1274050441"/>
                    </a:ext>
                  </a:extLst>
                </a:gridCol>
                <a:gridCol w="1414264">
                  <a:extLst>
                    <a:ext uri="{9D8B030D-6E8A-4147-A177-3AD203B41FA5}">
                      <a16:colId xmlns:a16="http://schemas.microsoft.com/office/drawing/2014/main" val="2461474192"/>
                    </a:ext>
                  </a:extLst>
                </a:gridCol>
                <a:gridCol w="1421813">
                  <a:extLst>
                    <a:ext uri="{9D8B030D-6E8A-4147-A177-3AD203B41FA5}">
                      <a16:colId xmlns:a16="http://schemas.microsoft.com/office/drawing/2014/main" val="3137035517"/>
                    </a:ext>
                  </a:extLst>
                </a:gridCol>
                <a:gridCol w="1421813">
                  <a:extLst>
                    <a:ext uri="{9D8B030D-6E8A-4147-A177-3AD203B41FA5}">
                      <a16:colId xmlns:a16="http://schemas.microsoft.com/office/drawing/2014/main" val="22717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Internação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Limite Franquia única para internação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a ser pago pelo beneficiário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pago pela operadora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84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 procedimentos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(R$36.006,32)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R$ 1.560,55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Franquia internação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R$ 1.560,55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R$ 34.445,77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711268"/>
                  </a:ext>
                </a:extLst>
              </a:tr>
            </a:tbl>
          </a:graphicData>
        </a:graphic>
      </p:graphicFrame>
      <p:pic>
        <p:nvPicPr>
          <p:cNvPr id="16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1" y="3007875"/>
            <a:ext cx="4373171" cy="15412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9733A6D-308B-4F8D-8E21-EF991F26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720" y="310014"/>
            <a:ext cx="351160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533" y="728310"/>
            <a:ext cx="3547533" cy="1326268"/>
          </a:xfrm>
        </p:spPr>
        <p:txBody>
          <a:bodyPr>
            <a:normAutofit fontScale="90000"/>
          </a:bodyPr>
          <a:lstStyle/>
          <a:p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4000" dirty="0"/>
            </a:br>
            <a:r>
              <a:rPr lang="pt-BR" sz="3100" dirty="0"/>
              <a:t>Problemas encontrados no extrato e anexo RN 433: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304312"/>
              </p:ext>
            </p:extLst>
          </p:nvPr>
        </p:nvGraphicFramePr>
        <p:xfrm>
          <a:off x="4744806" y="2054578"/>
          <a:ext cx="6355643" cy="4625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896">
                  <a:extLst>
                    <a:ext uri="{9D8B030D-6E8A-4147-A177-3AD203B41FA5}">
                      <a16:colId xmlns:a16="http://schemas.microsoft.com/office/drawing/2014/main" val="2228871330"/>
                    </a:ext>
                  </a:extLst>
                </a:gridCol>
                <a:gridCol w="1356726">
                  <a:extLst>
                    <a:ext uri="{9D8B030D-6E8A-4147-A177-3AD203B41FA5}">
                      <a16:colId xmlns:a16="http://schemas.microsoft.com/office/drawing/2014/main" val="4160246531"/>
                    </a:ext>
                  </a:extLst>
                </a:gridCol>
                <a:gridCol w="3646021">
                  <a:extLst>
                    <a:ext uri="{9D8B030D-6E8A-4147-A177-3AD203B41FA5}">
                      <a16:colId xmlns:a16="http://schemas.microsoft.com/office/drawing/2014/main" val="3262184877"/>
                    </a:ext>
                  </a:extLst>
                </a:gridCol>
              </a:tblGrid>
              <a:tr h="834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Quantidade: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Codigo TUSS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Procedimento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034713"/>
                  </a:ext>
                </a:extLst>
              </a:tr>
              <a:tr h="1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90400034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Infusão de medicamento não oncológico para pacientes oncologicos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01048"/>
                  </a:ext>
                </a:extLst>
              </a:tr>
              <a:tr h="1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20104430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Terapia antineoplasica oral para tratamento do cances_TISS_ROL_2014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26487"/>
                  </a:ext>
                </a:extLst>
              </a:tr>
              <a:tr h="126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98972336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Pacote de </a:t>
                      </a:r>
                      <a:r>
                        <a:rPr lang="pt-BR" sz="1800" dirty="0" err="1">
                          <a:effectLst/>
                        </a:rPr>
                        <a:t>heparinização</a:t>
                      </a:r>
                      <a:r>
                        <a:rPr lang="pt-BR" sz="1800" dirty="0">
                          <a:effectLst/>
                        </a:rPr>
                        <a:t> de </a:t>
                      </a:r>
                      <a:r>
                        <a:rPr lang="pt-BR" sz="1800" dirty="0" err="1">
                          <a:effectLst/>
                        </a:rPr>
                        <a:t>Porth</a:t>
                      </a:r>
                      <a:r>
                        <a:rPr lang="pt-BR" sz="1800" dirty="0">
                          <a:effectLst/>
                        </a:rPr>
                        <a:t> (por agulha) - Quimioterapia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897359"/>
                  </a:ext>
                </a:extLst>
              </a:tr>
            </a:tbl>
          </a:graphicData>
        </a:graphic>
      </p:graphicFrame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463550" y="2520382"/>
            <a:ext cx="3547533" cy="3600311"/>
          </a:xfrm>
        </p:spPr>
        <p:txBody>
          <a:bodyPr/>
          <a:lstStyle/>
          <a:p>
            <a:r>
              <a:rPr lang="pt-BR" sz="1600" dirty="0"/>
              <a:t>Os exames abaixo, vinculados à quimioterapia, não puderam ser isentados, uma vez que o código TUSS deles não estão previstos no anexo da RN 433.</a:t>
            </a:r>
          </a:p>
          <a:p>
            <a:endParaRPr lang="pt-BR" sz="1600" dirty="0"/>
          </a:p>
          <a:p>
            <a:r>
              <a:rPr lang="pt-BR" sz="1600" dirty="0"/>
              <a:t>O Extrato de Utilização inclui os procedimentos de pronto-socorro junto aos procedimentos de Exames e Terapias, o que dificulta a conferência por parte do consumidor.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A09ECB-8ED9-4EA0-A394-0A43FE52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849" y="689539"/>
            <a:ext cx="351160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6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7583120" cy="1331182"/>
          </a:xfrm>
        </p:spPr>
        <p:txBody>
          <a:bodyPr>
            <a:normAutofit fontScale="90000"/>
          </a:bodyPr>
          <a:lstStyle/>
          <a:p>
            <a:r>
              <a:rPr lang="pt-BR" dirty="0"/>
              <a:t>Pontos para aprimoramento e esclarecimento.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112" y="2075532"/>
            <a:ext cx="10554574" cy="3636511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Justificativa motivada para que a proposta técnica de regulamentação da matéria, apresentada pelo Grupo Técnico, instituído pelo Boletim de Serviço, Ano 15, n.º 54, de 30/04/2015, ter sido refutada</a:t>
            </a:r>
            <a:r>
              <a:rPr lang="pt-BR" dirty="0"/>
              <a:t>. Essa proposta é considerada pelo corpo técnico menos agressiva com os consumidores, uma vez que refuta o modelo americano de franquia, considerado predador. </a:t>
            </a:r>
            <a:endParaRPr lang="pt-BR" b="1" dirty="0"/>
          </a:p>
          <a:p>
            <a:r>
              <a:rPr lang="pt-BR" b="1" dirty="0"/>
              <a:t>Justificativa motivada para desconsideração do Parecer nº 414/2013/GECOS/PROGE – ANS/PGF da Procuradoria Geral junto à ANS, </a:t>
            </a: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que reconhece que a FRANQUIA similar ao modelo americano de saúde não se aplica à saúde suplementar brasileira.</a:t>
            </a:r>
          </a:p>
          <a:p>
            <a:r>
              <a:rPr lang="pt-BR" b="1" dirty="0"/>
              <a:t>Apresentação de estudos sobre os impactos esperados ao se oportunizar mecanismos de regulação por franquia, similar ao modelo americano de saúde. </a:t>
            </a:r>
          </a:p>
          <a:p>
            <a:r>
              <a:rPr lang="pt-BR" b="1" dirty="0"/>
              <a:t>Inclusão de medidas efetivas para proteger o consumidor em tratamento continuo.</a:t>
            </a:r>
          </a:p>
          <a:p>
            <a:r>
              <a:rPr lang="pt-BR" b="1" dirty="0"/>
              <a:t>Apresentação de estudos de caso com aplicação hipotética das novas regras de mecanismos de regulação financeira (franquia em cada uma das modalidades e coparticipação a 40%) a consumidor</a:t>
            </a:r>
            <a:r>
              <a:rPr lang="pt-BR" dirty="0"/>
              <a:t> com: (1) diagnóstico de neoplasia; (2) maior de 60 anos; (3) diagnóstico de cardiopatia. Este estudo deverá apresentar o valor a ser despendido pelo consumidor e pela operadora no cenário atual e nos cenários advindos da proposição normativa e efeitos distributivos ao longo do tempo.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60A717-6381-480A-B070-18C21C9F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00" y="286604"/>
            <a:ext cx="351160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26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1094</TotalTime>
  <Words>1617</Words>
  <Application>Microsoft Office PowerPoint</Application>
  <PresentationFormat>Widescreen</PresentationFormat>
  <Paragraphs>188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Times New Roman</vt:lpstr>
      <vt:lpstr>Retrospectiva</vt:lpstr>
      <vt:lpstr>ASSETANS</vt:lpstr>
      <vt:lpstr>Fator moderador e proteção do consumidor</vt:lpstr>
      <vt:lpstr>O que pesa mais para o consumidor?</vt:lpstr>
      <vt:lpstr>Sobre as implicação de se considerar a ausência de planos com franquia como um problema</vt:lpstr>
      <vt:lpstr>Sobre as implicações de não ter sido considerado a falha regulatória “Permite a cobrança de fator moderador em procedimentos relacionados a tratamentos contínuos”</vt:lpstr>
      <vt:lpstr>                            Problemas encontrados no extrato e anexo RN 433:</vt:lpstr>
      <vt:lpstr>Sobre as implicações de não ter sido considerado a falha regulatória “Permite a cobrança de fator moderador em procedimentos relacionados a tratamentos contínuos”</vt:lpstr>
      <vt:lpstr>                            Problemas encontrados no extrato e anexo RN 433:</vt:lpstr>
      <vt:lpstr>Pontos para aprimoramento e esclarecimento.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 Ferreira</dc:creator>
  <cp:lastModifiedBy>Cleber Ferreira</cp:lastModifiedBy>
  <cp:revision>32</cp:revision>
  <dcterms:created xsi:type="dcterms:W3CDTF">2018-08-14T13:21:44Z</dcterms:created>
  <dcterms:modified xsi:type="dcterms:W3CDTF">2018-09-04T01:44:21Z</dcterms:modified>
</cp:coreProperties>
</file>